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64" r:id="rId4"/>
    <p:sldId id="262" r:id="rId5"/>
    <p:sldId id="271" r:id="rId6"/>
    <p:sldId id="272" r:id="rId7"/>
    <p:sldId id="273" r:id="rId8"/>
    <p:sldId id="270" r:id="rId9"/>
    <p:sldId id="268" r:id="rId10"/>
    <p:sldId id="267" r:id="rId11"/>
    <p:sldId id="274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9C4B"/>
    <a:srgbClr val="009D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DD103A-5121-904A-AC1B-C8D076790082}" v="187" dt="2021-05-09T18:18:25.1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5717"/>
  </p:normalViewPr>
  <p:slideViewPr>
    <p:cSldViewPr snapToGrid="0">
      <p:cViewPr varScale="1">
        <p:scale>
          <a:sx n="106" d="100"/>
          <a:sy n="106" d="100"/>
        </p:scale>
        <p:origin x="8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rinka Jurčević" userId="0b24b88d-47f3-4db2-ad81-ac8a28adbcb8" providerId="ADAL" clId="{BADD103A-5121-904A-AC1B-C8D076790082}"/>
    <pc:docChg chg="modSld">
      <pc:chgData name="Zrinka Jurčević" userId="0b24b88d-47f3-4db2-ad81-ac8a28adbcb8" providerId="ADAL" clId="{BADD103A-5121-904A-AC1B-C8D076790082}" dt="2021-05-09T18:18:29.918" v="1" actId="1076"/>
      <pc:docMkLst>
        <pc:docMk/>
      </pc:docMkLst>
      <pc:sldChg chg="modSp mod">
        <pc:chgData name="Zrinka Jurčević" userId="0b24b88d-47f3-4db2-ad81-ac8a28adbcb8" providerId="ADAL" clId="{BADD103A-5121-904A-AC1B-C8D076790082}" dt="2021-05-09T18:18:29.918" v="1" actId="1076"/>
        <pc:sldMkLst>
          <pc:docMk/>
          <pc:sldMk cId="3205095418" sldId="264"/>
        </pc:sldMkLst>
        <pc:spChg chg="mod">
          <ac:chgData name="Zrinka Jurčević" userId="0b24b88d-47f3-4db2-ad81-ac8a28adbcb8" providerId="ADAL" clId="{BADD103A-5121-904A-AC1B-C8D076790082}" dt="2021-05-09T18:18:29.918" v="1" actId="1076"/>
          <ac:spMkLst>
            <pc:docMk/>
            <pc:sldMk cId="3205095418" sldId="264"/>
            <ac:spMk id="11" creationId="{75C0EC7C-6AF1-3246-9A0C-FD6CC66900A0}"/>
          </ac:spMkLst>
        </pc:spChg>
        <pc:picChg chg="mod">
          <ac:chgData name="Zrinka Jurčević" userId="0b24b88d-47f3-4db2-ad81-ac8a28adbcb8" providerId="ADAL" clId="{BADD103A-5121-904A-AC1B-C8D076790082}" dt="2021-05-09T18:18:25.153" v="0" actId="1076"/>
          <ac:picMkLst>
            <pc:docMk/>
            <pc:sldMk cId="3205095418" sldId="264"/>
            <ac:picMk id="7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Uredite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374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6249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21922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89629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16366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65934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9915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59430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1749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16774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4843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2864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9.png"/><Relationship Id="rId7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hyperlink" Target="https://www.e-sfera.hr/dodatni-digitalni-sadrzaji/78e4f45a-f5d1-488b-ab2f-76a0c0fda089/" TargetMode="External"/><Relationship Id="rId10" Type="http://schemas.openxmlformats.org/officeDocument/2006/relationships/image" Target="../media/image32.png"/><Relationship Id="rId4" Type="http://schemas.openxmlformats.org/officeDocument/2006/relationships/image" Target="../media/image12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microsoft.com/office/2007/relationships/hdphoto" Target="../media/hdphoto1.wdp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skolski.hrt.hr/emisije/1060/standardi-ljepote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em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9.png"/><Relationship Id="rId7" Type="http://schemas.openxmlformats.org/officeDocument/2006/relationships/image" Target="../media/image25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2.png"/><Relationship Id="rId9" Type="http://schemas.openxmlformats.org/officeDocument/2006/relationships/image" Target="../media/image2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3"/>
          <a:stretch/>
        </p:blipFill>
        <p:spPr>
          <a:xfrm>
            <a:off x="-18748" y="0"/>
            <a:ext cx="122107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86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956603" y="1223656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039" y="5149657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D9DEA48B-E4D8-964A-947E-16143522C4DA}"/>
              </a:ext>
            </a:extLst>
          </p:cNvPr>
          <p:cNvSpPr txBox="1"/>
          <p:nvPr/>
        </p:nvSpPr>
        <p:spPr>
          <a:xfrm>
            <a:off x="8583168" y="2487168"/>
            <a:ext cx="2560804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UVJEŽBAVANJE</a:t>
            </a:r>
          </a:p>
        </p:txBody>
      </p:sp>
      <p:pic>
        <p:nvPicPr>
          <p:cNvPr id="9" name="Graphic 8" descr="Chat with solid fill">
            <a:extLst>
              <a:ext uri="{FF2B5EF4-FFF2-40B4-BE49-F238E27FC236}">
                <a16:creationId xmlns:a16="http://schemas.microsoft.com/office/drawing/2014/main" id="{E7B5A8FF-80F2-E445-B8D1-243E1F33C6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905" y="1035698"/>
            <a:ext cx="91440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29BE83-D803-F942-B33D-9312D60E71BA}"/>
              </a:ext>
            </a:extLst>
          </p:cNvPr>
          <p:cNvSpPr txBox="1"/>
          <p:nvPr/>
        </p:nvSpPr>
        <p:spPr>
          <a:xfrm>
            <a:off x="1958360" y="575900"/>
            <a:ext cx="610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Koje su vještine razgovora u skupini?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B47825F-B6FB-D242-894D-C8413B88AE2B}"/>
              </a:ext>
            </a:extLst>
          </p:cNvPr>
          <p:cNvCxnSpPr/>
          <p:nvPr/>
        </p:nvCxnSpPr>
        <p:spPr>
          <a:xfrm>
            <a:off x="1153305" y="2147011"/>
            <a:ext cx="658368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C3A16F2-5C6F-7543-9C0E-713252EC0C3C}"/>
              </a:ext>
            </a:extLst>
          </p:cNvPr>
          <p:cNvSpPr txBox="1"/>
          <p:nvPr/>
        </p:nvSpPr>
        <p:spPr>
          <a:xfrm>
            <a:off x="927341" y="1180712"/>
            <a:ext cx="7242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69C4B"/>
                </a:solidFill>
              </a:rPr>
              <a:t>o</a:t>
            </a:r>
            <a:r>
              <a:rPr lang="en-HR" sz="2800" dirty="0">
                <a:solidFill>
                  <a:srgbClr val="069C4B"/>
                </a:solidFill>
              </a:rPr>
              <a:t>bjašnjavanje, dokazivanje, uvjeravanje, nagovaranje, pregovaranje</a:t>
            </a:r>
          </a:p>
        </p:txBody>
      </p:sp>
      <p:pic>
        <p:nvPicPr>
          <p:cNvPr id="13" name="Graphic 12" descr="Chat with solid fill">
            <a:extLst>
              <a:ext uri="{FF2B5EF4-FFF2-40B4-BE49-F238E27FC236}">
                <a16:creationId xmlns:a16="http://schemas.microsoft.com/office/drawing/2014/main" id="{8C72CDF7-8FBB-6E4D-A2BB-B410EA171B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905" y="4332104"/>
            <a:ext cx="91440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Graphic 13" descr="Chat with solid fill">
            <a:extLst>
              <a:ext uri="{FF2B5EF4-FFF2-40B4-BE49-F238E27FC236}">
                <a16:creationId xmlns:a16="http://schemas.microsoft.com/office/drawing/2014/main" id="{E84D054C-1044-1542-A25B-4F8077CB65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905" y="2616452"/>
            <a:ext cx="91440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B2D37B7-85C6-B242-9854-0107A5C3C93F}"/>
              </a:ext>
            </a:extLst>
          </p:cNvPr>
          <p:cNvSpPr txBox="1"/>
          <p:nvPr/>
        </p:nvSpPr>
        <p:spPr>
          <a:xfrm>
            <a:off x="1750330" y="2320600"/>
            <a:ext cx="3059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Dopuni rečenicu.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EB47A6-DB0D-7B40-A440-CB1FB26374E2}"/>
              </a:ext>
            </a:extLst>
          </p:cNvPr>
          <p:cNvSpPr txBox="1"/>
          <p:nvPr/>
        </p:nvSpPr>
        <p:spPr>
          <a:xfrm>
            <a:off x="1372349" y="3016967"/>
            <a:ext cx="6352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Intonacija, jačina glasa , tempo govorenja </a:t>
            </a:r>
            <a:r>
              <a:rPr lang="en-US" sz="2800" dirty="0" err="1"/>
              <a:t>i</a:t>
            </a:r>
            <a:r>
              <a:rPr lang="en-HR" sz="2800" dirty="0"/>
              <a:t> stanka su </a:t>
            </a:r>
            <a:r>
              <a:rPr lang="en-HR" sz="2800" dirty="0">
                <a:solidFill>
                  <a:srgbClr val="C00000"/>
                </a:solidFill>
              </a:rPr>
              <a:t>________  ________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1EAFED-38AB-0E4B-A073-957F1C7A1CF5}"/>
              </a:ext>
            </a:extLst>
          </p:cNvPr>
          <p:cNvSpPr txBox="1"/>
          <p:nvPr/>
        </p:nvSpPr>
        <p:spPr>
          <a:xfrm>
            <a:off x="3048321" y="3416341"/>
            <a:ext cx="3523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69C4B"/>
                </a:solidFill>
              </a:rPr>
              <a:t>g</a:t>
            </a:r>
            <a:r>
              <a:rPr lang="en-HR" sz="2800" dirty="0">
                <a:solidFill>
                  <a:srgbClr val="069C4B"/>
                </a:solidFill>
              </a:rPr>
              <a:t>ovorne   vrednote.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E415D8-0160-8E48-9B04-EF4560340A83}"/>
              </a:ext>
            </a:extLst>
          </p:cNvPr>
          <p:cNvSpPr txBox="1"/>
          <p:nvPr/>
        </p:nvSpPr>
        <p:spPr>
          <a:xfrm>
            <a:off x="1597152" y="4363049"/>
            <a:ext cx="4701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Precrtaj netočno.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A5C702-094F-5347-AF90-77808FBC3081}"/>
              </a:ext>
            </a:extLst>
          </p:cNvPr>
          <p:cNvSpPr txBox="1"/>
          <p:nvPr/>
        </p:nvSpPr>
        <p:spPr>
          <a:xfrm>
            <a:off x="1312175" y="5019921"/>
            <a:ext cx="6223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Poštapalice su  -  nisu poželjne u govoru.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F80EF9F-2FB6-EC4B-B638-CB10BBBC80D1}"/>
              </a:ext>
            </a:extLst>
          </p:cNvPr>
          <p:cNvCxnSpPr/>
          <p:nvPr/>
        </p:nvCxnSpPr>
        <p:spPr>
          <a:xfrm>
            <a:off x="3127432" y="5281531"/>
            <a:ext cx="30552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96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022368" y="1223655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555" y="5436646"/>
            <a:ext cx="1864561" cy="704488"/>
          </a:xfrm>
          <a:prstGeom prst="rect">
            <a:avLst/>
          </a:prstGeom>
        </p:spPr>
      </p:pic>
      <p:pic>
        <p:nvPicPr>
          <p:cNvPr id="8" name="Google Shape;299;p24">
            <a:hlinkClick r:id="rId5"/>
            <a:extLst>
              <a:ext uri="{FF2B5EF4-FFF2-40B4-BE49-F238E27FC236}">
                <a16:creationId xmlns:a16="http://schemas.microsoft.com/office/drawing/2014/main" id="{55E966A6-59EB-634D-A08B-DA6BC33DB7A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24066" r="27775" b="26702"/>
          <a:stretch/>
        </p:blipFill>
        <p:spPr>
          <a:xfrm>
            <a:off x="7623293" y="2560050"/>
            <a:ext cx="2631877" cy="107360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kstniOkvir 1">
            <a:extLst>
              <a:ext uri="{FF2B5EF4-FFF2-40B4-BE49-F238E27FC236}">
                <a16:creationId xmlns:a16="http://schemas.microsoft.com/office/drawing/2014/main" id="{B4513833-C872-D94A-A9E3-25DD112A2A55}"/>
              </a:ext>
            </a:extLst>
          </p:cNvPr>
          <p:cNvSpPr txBox="1"/>
          <p:nvPr/>
        </p:nvSpPr>
        <p:spPr>
          <a:xfrm>
            <a:off x="8063785" y="1858886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PONOVI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C88F2C-89E8-E942-88F7-ADF8EE43FB38}"/>
              </a:ext>
            </a:extLst>
          </p:cNvPr>
          <p:cNvSpPr txBox="1"/>
          <p:nvPr/>
        </p:nvSpPr>
        <p:spPr>
          <a:xfrm>
            <a:off x="1651505" y="1195891"/>
            <a:ext cx="2060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Po uzoru na emisiju održi govor o standardima ljepote u razredu.</a:t>
            </a:r>
            <a:endParaRPr lang="en-H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0FE9C2-85AC-F74C-BAAF-C0322AA4BB5E}"/>
              </a:ext>
            </a:extLst>
          </p:cNvPr>
          <p:cNvSpPr txBox="1"/>
          <p:nvPr/>
        </p:nvSpPr>
        <p:spPr>
          <a:xfrm>
            <a:off x="1629278" y="2556413"/>
            <a:ext cx="186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dirty="0"/>
              <a:t>Poslušaj audiosažeak o</a:t>
            </a:r>
            <a:r>
              <a:rPr lang="en-US" dirty="0"/>
              <a:t> </a:t>
            </a:r>
            <a:r>
              <a:rPr lang="hr-HR" dirty="0"/>
              <a:t>raspravi i ponovi uz umnu mapu.</a:t>
            </a:r>
            <a:endParaRPr lang="en-HR" dirty="0"/>
          </a:p>
        </p:txBody>
      </p:sp>
      <p:pic>
        <p:nvPicPr>
          <p:cNvPr id="16" name="Picture 15" descr="Graphical user interface, application, icon&#10;&#10;Description automatically generated">
            <a:extLst>
              <a:ext uri="{FF2B5EF4-FFF2-40B4-BE49-F238E27FC236}">
                <a16:creationId xmlns:a16="http://schemas.microsoft.com/office/drawing/2014/main" id="{F7A68610-48A7-B84E-9AEC-68D3FA6943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95" y="1205186"/>
            <a:ext cx="992337" cy="1280191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8" name="Picture 17" descr="Icon&#10;&#10;Description automatically generated with low confidence">
            <a:extLst>
              <a:ext uri="{FF2B5EF4-FFF2-40B4-BE49-F238E27FC236}">
                <a16:creationId xmlns:a16="http://schemas.microsoft.com/office/drawing/2014/main" id="{45B7A09B-FA6E-ED45-AC42-C1E5DA61F1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45" y="2591002"/>
            <a:ext cx="992337" cy="1280191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45E6226C-AA09-9444-A751-67DBE8B5E3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45" y="3987707"/>
            <a:ext cx="992337" cy="1280191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92961D74-877A-9749-86CC-BD775F9623D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29" y="1203341"/>
            <a:ext cx="992337" cy="1280190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4" name="Picture 23" descr="Graphical user interface, application, icon&#10;&#10;Description automatically generated">
            <a:extLst>
              <a:ext uri="{FF2B5EF4-FFF2-40B4-BE49-F238E27FC236}">
                <a16:creationId xmlns:a16="http://schemas.microsoft.com/office/drawing/2014/main" id="{C383D2B5-27B6-2742-98C7-95AA7E76A4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29" y="2591003"/>
            <a:ext cx="992337" cy="1280190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83DA32A-5B68-0C4D-9218-79B719ACF848}"/>
              </a:ext>
            </a:extLst>
          </p:cNvPr>
          <p:cNvSpPr txBox="1"/>
          <p:nvPr/>
        </p:nvSpPr>
        <p:spPr>
          <a:xfrm>
            <a:off x="1651505" y="4043668"/>
            <a:ext cx="186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Pogledajte film i organizirajte raspravu o obrazovanju.</a:t>
            </a:r>
            <a:endParaRPr lang="en-HR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D650F81-6E59-0E45-8BDA-37C498C27D63}"/>
              </a:ext>
            </a:extLst>
          </p:cNvPr>
          <p:cNvSpPr txBox="1"/>
          <p:nvPr/>
        </p:nvSpPr>
        <p:spPr>
          <a:xfrm>
            <a:off x="5010089" y="1215748"/>
            <a:ext cx="1503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dirty="0"/>
              <a:t>Ponovi sadržaj učenja s pomoću kartica.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1CC2140-8D6F-E74C-9C72-8DD658767956}"/>
              </a:ext>
            </a:extLst>
          </p:cNvPr>
          <p:cNvSpPr txBox="1"/>
          <p:nvPr/>
        </p:nvSpPr>
        <p:spPr>
          <a:xfrm>
            <a:off x="5001205" y="2632541"/>
            <a:ext cx="18645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dirty="0"/>
              <a:t>Vrednuj svoje znanje s pomoću Wizer.me listića.</a:t>
            </a:r>
          </a:p>
        </p:txBody>
      </p:sp>
    </p:spTree>
    <p:extLst>
      <p:ext uri="{BB962C8B-B14F-4D97-AF65-F5344CB8AC3E}">
        <p14:creationId xmlns:p14="http://schemas.microsoft.com/office/powerpoint/2010/main" val="2763696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Sponsor — UIC Summer Institute on Sustainability and Energy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33" r="16995" b="-1"/>
          <a:stretch/>
        </p:blipFill>
        <p:spPr bwMode="auto">
          <a:xfrm>
            <a:off x="6103088" y="0"/>
            <a:ext cx="6088912" cy="587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6193" y="-2659105"/>
            <a:ext cx="6873789" cy="12192000"/>
          </a:xfrm>
          <a:prstGeom prst="rect">
            <a:avLst/>
          </a:prstGeom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22" y="3318560"/>
            <a:ext cx="2736906" cy="270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Orange Circle Logo - Free image on Pixabay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918" y="4444039"/>
            <a:ext cx="750775" cy="74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kstniOkvir 12"/>
          <p:cNvSpPr txBox="1"/>
          <p:nvPr/>
        </p:nvSpPr>
        <p:spPr>
          <a:xfrm>
            <a:off x="8278019" y="3313393"/>
            <a:ext cx="2913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/>
              <a:t>udžbenik hrvatskoga jezika u osmome razredu osnovne škole</a:t>
            </a:r>
          </a:p>
        </p:txBody>
      </p:sp>
      <p:pic>
        <p:nvPicPr>
          <p:cNvPr id="14" name="Picture 8" descr="e-sfera.hr ‐ platforma udžbenika Školske knjige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4" b="28909"/>
          <a:stretch/>
        </p:blipFill>
        <p:spPr bwMode="auto">
          <a:xfrm>
            <a:off x="8569119" y="5568994"/>
            <a:ext cx="2489706" cy="53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Slika 14"/>
          <p:cNvPicPr>
            <a:picLocks noChangeAspect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124" y="2587714"/>
            <a:ext cx="2088115" cy="788954"/>
          </a:xfrm>
          <a:prstGeom prst="rect">
            <a:avLst/>
          </a:prstGeom>
        </p:spPr>
      </p:pic>
      <p:pic>
        <p:nvPicPr>
          <p:cNvPr id="1026" name="Picture 2" descr="Cuadrilla Images, Stock Photos &amp; Vectors | Shutterstock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953" y="835842"/>
            <a:ext cx="4764604" cy="342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Orange Circle Logo - Free image on Pixabay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80131">
            <a:off x="2412738" y="645836"/>
            <a:ext cx="3606334" cy="356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Orange Circle Logo - Free image on Pixabay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502" y="3898168"/>
            <a:ext cx="1105121" cy="109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kstniOkvir 15"/>
          <p:cNvSpPr txBox="1"/>
          <p:nvPr/>
        </p:nvSpPr>
        <p:spPr>
          <a:xfrm>
            <a:off x="7964050" y="860025"/>
            <a:ext cx="3541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600" dirty="0">
                <a:solidFill>
                  <a:schemeClr val="accent6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Rasprava</a:t>
            </a:r>
          </a:p>
        </p:txBody>
      </p:sp>
    </p:spTree>
    <p:extLst>
      <p:ext uri="{BB962C8B-B14F-4D97-AF65-F5344CB8AC3E}">
        <p14:creationId xmlns:p14="http://schemas.microsoft.com/office/powerpoint/2010/main" val="2961379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149385" y="872725"/>
            <a:ext cx="4832376" cy="477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817" y="5206980"/>
            <a:ext cx="1864561" cy="704488"/>
          </a:xfrm>
          <a:prstGeom prst="rect">
            <a:avLst/>
          </a:prstGeom>
        </p:spPr>
      </p:pic>
      <p:sp>
        <p:nvSpPr>
          <p:cNvPr id="9" name="TekstniOkvir 1">
            <a:extLst>
              <a:ext uri="{FF2B5EF4-FFF2-40B4-BE49-F238E27FC236}">
                <a16:creationId xmlns:a16="http://schemas.microsoft.com/office/drawing/2014/main" id="{58B5B528-7EC9-D347-9C3A-C92F416B13F6}"/>
              </a:ext>
            </a:extLst>
          </p:cNvPr>
          <p:cNvSpPr txBox="1"/>
          <p:nvPr/>
        </p:nvSpPr>
        <p:spPr>
          <a:xfrm>
            <a:off x="8965515" y="1287527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POVEŽI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FF2125-00A0-A746-934B-C325898D20D1}"/>
              </a:ext>
            </a:extLst>
          </p:cNvPr>
          <p:cNvSpPr txBox="1"/>
          <p:nvPr/>
        </p:nvSpPr>
        <p:spPr>
          <a:xfrm>
            <a:off x="8190101" y="2735864"/>
            <a:ext cx="3007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HR" sz="2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C0EC7C-6AF1-3246-9A0C-FD6CC66900A0}"/>
              </a:ext>
            </a:extLst>
          </p:cNvPr>
          <p:cNvSpPr/>
          <p:nvPr/>
        </p:nvSpPr>
        <p:spPr>
          <a:xfrm>
            <a:off x="7748306" y="2334746"/>
            <a:ext cx="363453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Što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je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rasprava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?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Koje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vještine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razgovora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u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skupini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?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Treba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li se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pripremiti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za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raspravu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?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3" name="Picture 2" descr="A picture containing timeline&#10;&#10;Description automatically generated">
            <a:extLst>
              <a:ext uri="{FF2B5EF4-FFF2-40B4-BE49-F238E27FC236}">
                <a16:creationId xmlns:a16="http://schemas.microsoft.com/office/drawing/2014/main" id="{89D92415-C430-E444-AC4F-9EAB15BCF4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3831">
            <a:off x="1648943" y="307609"/>
            <a:ext cx="4401290" cy="608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095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7271" y="-2619965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873634" y="1269792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698" y="5173420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8487397" y="1771448"/>
            <a:ext cx="2512468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PRIPREMI 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7769EA-3D83-6E45-8E71-26862E8B1FC0}"/>
              </a:ext>
            </a:extLst>
          </p:cNvPr>
          <p:cNvSpPr txBox="1"/>
          <p:nvPr/>
        </p:nvSpPr>
        <p:spPr>
          <a:xfrm>
            <a:off x="8397596" y="2521059"/>
            <a:ext cx="26920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dirty="0"/>
              <a:t>Pogledaj na poveznici debatu </a:t>
            </a:r>
            <a:r>
              <a:rPr lang="en-HR" sz="2800" i="1" dirty="0"/>
              <a:t>Standardi ljepote</a:t>
            </a:r>
            <a:r>
              <a:rPr lang="en-HR" sz="2800" dirty="0"/>
              <a:t>.</a:t>
            </a:r>
          </a:p>
        </p:txBody>
      </p:sp>
      <p:pic>
        <p:nvPicPr>
          <p:cNvPr id="9" name="Picture 8" descr="A person with purple hair&#10;&#10;Description automatically generated with low confidence">
            <a:extLst>
              <a:ext uri="{FF2B5EF4-FFF2-40B4-BE49-F238E27FC236}">
                <a16:creationId xmlns:a16="http://schemas.microsoft.com/office/drawing/2014/main" id="{BBAC4009-5889-B54C-A743-C78C15E6CC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3127"/>
            <a:ext cx="1914656" cy="177357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794E427-3E95-D34A-A1F5-FB628040C776}"/>
              </a:ext>
            </a:extLst>
          </p:cNvPr>
          <p:cNvSpPr/>
          <p:nvPr/>
        </p:nvSpPr>
        <p:spPr>
          <a:xfrm>
            <a:off x="199292" y="2153349"/>
            <a:ext cx="719229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Redateljica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emisije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: Anamaria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Corazza</a:t>
            </a:r>
            <a:endParaRPr lang="en-US" sz="2800" dirty="0">
              <a:solidFill>
                <a:srgbClr val="000000"/>
              </a:solidFill>
            </a:endParaRPr>
          </a:p>
          <a:p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Voditelj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: David Adesola Bankole</a:t>
            </a:r>
            <a:endParaRPr lang="en-US" sz="2800" dirty="0">
              <a:solidFill>
                <a:srgbClr val="000000"/>
              </a:solidFill>
            </a:endParaRPr>
          </a:p>
          <a:p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Sudjelovali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učenici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Medicinske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škole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Osijek</a:t>
            </a:r>
          </a:p>
          <a:p>
            <a:endParaRPr lang="en-US" sz="2800" dirty="0">
              <a:solidFill>
                <a:srgbClr val="000000"/>
              </a:solidFill>
            </a:endParaRPr>
          </a:p>
          <a:p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emisiji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gledamo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film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učenika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Medicinske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škole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Osijek o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njihovom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kolegi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Teu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Što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to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standardi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ljepote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kako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nas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utječu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bi li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bilo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bolje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da ne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postoje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? 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8F386A-EEA5-9649-BC5D-15AF27A5B882}"/>
              </a:ext>
            </a:extLst>
          </p:cNvPr>
          <p:cNvSpPr txBox="1"/>
          <p:nvPr/>
        </p:nvSpPr>
        <p:spPr>
          <a:xfrm>
            <a:off x="1192135" y="1156633"/>
            <a:ext cx="327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b="1" dirty="0">
                <a:solidFill>
                  <a:srgbClr val="C00000"/>
                </a:solidFill>
                <a:hlinkClick r:id="rId6"/>
              </a:rPr>
              <a:t>Standardi ljepote</a:t>
            </a:r>
            <a:endParaRPr lang="en-HR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784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6964069" y="1148447"/>
            <a:ext cx="4954440" cy="489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748" y="5274508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8926907" y="1231561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NAUČI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7E932B-B7F3-A948-AAA4-2978CB9FB507}"/>
              </a:ext>
            </a:extLst>
          </p:cNvPr>
          <p:cNvSpPr txBox="1"/>
          <p:nvPr/>
        </p:nvSpPr>
        <p:spPr>
          <a:xfrm>
            <a:off x="8336935" y="1881278"/>
            <a:ext cx="2340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rgbClr val="069C4B"/>
                </a:solidFill>
              </a:rPr>
              <a:t>RASPRAVA</a:t>
            </a:r>
          </a:p>
        </p:txBody>
      </p:sp>
      <p:pic>
        <p:nvPicPr>
          <p:cNvPr id="9" name="Slika 10">
            <a:extLst>
              <a:ext uri="{FF2B5EF4-FFF2-40B4-BE49-F238E27FC236}">
                <a16:creationId xmlns:a16="http://schemas.microsoft.com/office/drawing/2014/main" id="{2105AE37-E244-E04F-BF92-D675504A8A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949" y="1614666"/>
            <a:ext cx="5691396" cy="31656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FBC619D-3B22-1E43-A901-9FC928395BCF}"/>
              </a:ext>
            </a:extLst>
          </p:cNvPr>
          <p:cNvSpPr/>
          <p:nvPr/>
        </p:nvSpPr>
        <p:spPr>
          <a:xfrm>
            <a:off x="1836933" y="561309"/>
            <a:ext cx="70899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Što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je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rasprava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kako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se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pripremaš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za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planiranu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raspravu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? 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F080C2-084C-FC45-BE30-42A20010CDD8}"/>
              </a:ext>
            </a:extLst>
          </p:cNvPr>
          <p:cNvSpPr/>
          <p:nvPr/>
        </p:nvSpPr>
        <p:spPr>
          <a:xfrm>
            <a:off x="7387752" y="2393695"/>
            <a:ext cx="41070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Oblik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usmene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komunikacije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u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kojem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sugovornici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imaju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suprotna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ili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različita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mišljenja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o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istoj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temi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ili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problemu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  <a:endParaRPr lang="en-HR" sz="2800" dirty="0"/>
          </a:p>
        </p:txBody>
      </p:sp>
    </p:spTree>
    <p:extLst>
      <p:ext uri="{BB962C8B-B14F-4D97-AF65-F5344CB8AC3E}">
        <p14:creationId xmlns:p14="http://schemas.microsoft.com/office/powerpoint/2010/main" val="241585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873634" y="1269792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346" y="5311778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8972396" y="1515416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NAUČI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25E78C-76C7-1B44-8134-7F8F304289D6}"/>
              </a:ext>
            </a:extLst>
          </p:cNvPr>
          <p:cNvSpPr txBox="1"/>
          <p:nvPr/>
        </p:nvSpPr>
        <p:spPr>
          <a:xfrm>
            <a:off x="8695698" y="2401138"/>
            <a:ext cx="2304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rgbClr val="069C4B"/>
                </a:solidFill>
              </a:rPr>
              <a:t>VJEŠTINE RAZGOVORA U SKUPINI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90E6C6-54B3-EB47-8ED4-3DDA90E77235}"/>
              </a:ext>
            </a:extLst>
          </p:cNvPr>
          <p:cNvSpPr txBox="1"/>
          <p:nvPr/>
        </p:nvSpPr>
        <p:spPr>
          <a:xfrm>
            <a:off x="2328672" y="429428"/>
            <a:ext cx="7546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Kojim vještinama trebaš ovladati da bi uspješno sudjelovao/sudjelovala u raspravi?</a:t>
            </a:r>
          </a:p>
        </p:txBody>
      </p:sp>
      <p:pic>
        <p:nvPicPr>
          <p:cNvPr id="9" name="Graphic 8" descr="Chat with solid fill">
            <a:extLst>
              <a:ext uri="{FF2B5EF4-FFF2-40B4-BE49-F238E27FC236}">
                <a16:creationId xmlns:a16="http://schemas.microsoft.com/office/drawing/2014/main" id="{7EACD0A8-4A24-8F47-BB49-6C68A1114D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7599" y="1383535"/>
            <a:ext cx="91440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Graphic 10" descr="Chat with solid fill">
            <a:extLst>
              <a:ext uri="{FF2B5EF4-FFF2-40B4-BE49-F238E27FC236}">
                <a16:creationId xmlns:a16="http://schemas.microsoft.com/office/drawing/2014/main" id="{5924D536-FBE1-4749-8A4F-AE354BC281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7614" y="2387209"/>
            <a:ext cx="91440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Graphic 11" descr="Chat with solid fill">
            <a:extLst>
              <a:ext uri="{FF2B5EF4-FFF2-40B4-BE49-F238E27FC236}">
                <a16:creationId xmlns:a16="http://schemas.microsoft.com/office/drawing/2014/main" id="{8C55444F-72F7-014C-A12F-2ADC515964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16089" y="2520635"/>
            <a:ext cx="91440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Graphic 12" descr="Chat with solid fill">
            <a:extLst>
              <a:ext uri="{FF2B5EF4-FFF2-40B4-BE49-F238E27FC236}">
                <a16:creationId xmlns:a16="http://schemas.microsoft.com/office/drawing/2014/main" id="{83AB5625-06FC-3544-8378-71179ACA44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27692" y="3658704"/>
            <a:ext cx="91440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8CF4C3E-9106-934B-843E-38F7E03AB900}"/>
              </a:ext>
            </a:extLst>
          </p:cNvPr>
          <p:cNvSpPr txBox="1"/>
          <p:nvPr/>
        </p:nvSpPr>
        <p:spPr>
          <a:xfrm>
            <a:off x="1472418" y="1924889"/>
            <a:ext cx="2250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objašnjavanje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2D0CC8-A1A9-1E4B-8885-FD09D31B57FB}"/>
              </a:ext>
            </a:extLst>
          </p:cNvPr>
          <p:cNvSpPr txBox="1"/>
          <p:nvPr/>
        </p:nvSpPr>
        <p:spPr>
          <a:xfrm>
            <a:off x="1468276" y="3009843"/>
            <a:ext cx="2250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dokazivanje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2CCED1-6DEC-5D4B-9106-35AD46A5E69D}"/>
              </a:ext>
            </a:extLst>
          </p:cNvPr>
          <p:cNvSpPr txBox="1"/>
          <p:nvPr/>
        </p:nvSpPr>
        <p:spPr>
          <a:xfrm>
            <a:off x="5528720" y="1924889"/>
            <a:ext cx="2250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uvjeravanje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D8DFDE-39F4-1D43-9460-811052488742}"/>
              </a:ext>
            </a:extLst>
          </p:cNvPr>
          <p:cNvSpPr txBox="1"/>
          <p:nvPr/>
        </p:nvSpPr>
        <p:spPr>
          <a:xfrm>
            <a:off x="2593691" y="4573104"/>
            <a:ext cx="2250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pregovaranje</a:t>
            </a:r>
          </a:p>
        </p:txBody>
      </p:sp>
      <p:pic>
        <p:nvPicPr>
          <p:cNvPr id="18" name="Graphic 17" descr="Chat with solid fill">
            <a:extLst>
              <a:ext uri="{FF2B5EF4-FFF2-40B4-BE49-F238E27FC236}">
                <a16:creationId xmlns:a16="http://schemas.microsoft.com/office/drawing/2014/main" id="{0261A07E-8A9F-214D-A747-4E4BC53084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28274" y="1380736"/>
            <a:ext cx="914400" cy="9144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9EEB546-A04C-B34E-864F-23822F06E69E}"/>
              </a:ext>
            </a:extLst>
          </p:cNvPr>
          <p:cNvSpPr txBox="1"/>
          <p:nvPr/>
        </p:nvSpPr>
        <p:spPr>
          <a:xfrm>
            <a:off x="5533200" y="3039999"/>
            <a:ext cx="2250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nagovaranje</a:t>
            </a:r>
          </a:p>
        </p:txBody>
      </p:sp>
      <p:pic>
        <p:nvPicPr>
          <p:cNvPr id="25" name="Picture 24" descr="A person wearing a hat&#10;&#10;Description automatically generated with low confidence">
            <a:extLst>
              <a:ext uri="{FF2B5EF4-FFF2-40B4-BE49-F238E27FC236}">
                <a16:creationId xmlns:a16="http://schemas.microsoft.com/office/drawing/2014/main" id="{4871733C-2783-2848-9040-45FC3221C4B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3"/>
          <a:stretch/>
        </p:blipFill>
        <p:spPr>
          <a:xfrm>
            <a:off x="449619" y="4115904"/>
            <a:ext cx="1866900" cy="1722670"/>
          </a:xfrm>
          <a:prstGeom prst="rect">
            <a:avLst/>
          </a:prstGeom>
        </p:spPr>
      </p:pic>
      <p:pic>
        <p:nvPicPr>
          <p:cNvPr id="27" name="Picture 26" descr="A picture containing person, standing, posing&#10;&#10;Description automatically generated">
            <a:extLst>
              <a:ext uri="{FF2B5EF4-FFF2-40B4-BE49-F238E27FC236}">
                <a16:creationId xmlns:a16="http://schemas.microsoft.com/office/drawing/2014/main" id="{8EB750CA-D246-8E4F-AFAA-A1E85D6B3A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343" y="3988303"/>
            <a:ext cx="1257711" cy="172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4" grpId="0"/>
      <p:bldP spid="15" grpId="0"/>
      <p:bldP spid="16" grpId="0"/>
      <p:bldP spid="1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person wearing a hat&#10;&#10;Description automatically generated with low confidence">
            <a:extLst>
              <a:ext uri="{FF2B5EF4-FFF2-40B4-BE49-F238E27FC236}">
                <a16:creationId xmlns:a16="http://schemas.microsoft.com/office/drawing/2014/main" id="{2AA68B18-FF4B-F044-9C58-F62259EC01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1"/>
          <a:stretch/>
        </p:blipFill>
        <p:spPr>
          <a:xfrm>
            <a:off x="4887765" y="1659234"/>
            <a:ext cx="2949709" cy="2653054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873634" y="1269792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141" y="5306324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8972396" y="1515416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NAUČI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7A9013-A590-D548-B733-22CEA37D8F55}"/>
              </a:ext>
            </a:extLst>
          </p:cNvPr>
          <p:cNvSpPr txBox="1"/>
          <p:nvPr/>
        </p:nvSpPr>
        <p:spPr>
          <a:xfrm>
            <a:off x="8763935" y="2517862"/>
            <a:ext cx="21678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rgbClr val="069C4B"/>
                </a:solidFill>
              </a:rPr>
              <a:t>GOVORNE VREDNOTE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43F50A-0387-0E47-AA1F-7EBE38C7D5C4}"/>
              </a:ext>
            </a:extLst>
          </p:cNvPr>
          <p:cNvSpPr txBox="1"/>
          <p:nvPr/>
        </p:nvSpPr>
        <p:spPr>
          <a:xfrm>
            <a:off x="2398096" y="382486"/>
            <a:ext cx="79369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Koje vještine treba usavršiti da bi bio dobar govornik/govornica?</a:t>
            </a:r>
          </a:p>
        </p:txBody>
      </p:sp>
      <p:pic>
        <p:nvPicPr>
          <p:cNvPr id="11" name="Google Shape;236;p21" descr="Arrow, circle, circled, direcrion, left icon">
            <a:extLst>
              <a:ext uri="{FF2B5EF4-FFF2-40B4-BE49-F238E27FC236}">
                <a16:creationId xmlns:a16="http://schemas.microsoft.com/office/drawing/2014/main" id="{A0E47F4E-F51A-6140-A98E-61043B83A975}"/>
              </a:ext>
            </a:extLst>
          </p:cNvPr>
          <p:cNvPicPr preferRelativeResize="0"/>
          <p:nvPr/>
        </p:nvPicPr>
        <p:blipFill rotWithShape="1">
          <a:blip r:embed="rId6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 flipH="1">
            <a:off x="381025" y="1662229"/>
            <a:ext cx="618144" cy="61814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867DD52-0EE2-404E-B8BD-525B37AF413F}"/>
              </a:ext>
            </a:extLst>
          </p:cNvPr>
          <p:cNvSpPr/>
          <p:nvPr/>
        </p:nvSpPr>
        <p:spPr>
          <a:xfrm>
            <a:off x="1065766" y="4213062"/>
            <a:ext cx="12311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stanka</a:t>
            </a:r>
            <a:endParaRPr lang="en-HR" sz="2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605895-288F-BC4F-9DA8-9C7993C4286C}"/>
              </a:ext>
            </a:extLst>
          </p:cNvPr>
          <p:cNvSpPr/>
          <p:nvPr/>
        </p:nvSpPr>
        <p:spPr>
          <a:xfrm>
            <a:off x="1095189" y="1700263"/>
            <a:ext cx="1611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intonacija</a:t>
            </a:r>
            <a:endParaRPr lang="en-HR" sz="2800" dirty="0"/>
          </a:p>
        </p:txBody>
      </p:sp>
      <p:pic>
        <p:nvPicPr>
          <p:cNvPr id="13" name="Google Shape;236;p21" descr="Arrow, circle, circled, direcrion, left icon">
            <a:extLst>
              <a:ext uri="{FF2B5EF4-FFF2-40B4-BE49-F238E27FC236}">
                <a16:creationId xmlns:a16="http://schemas.microsoft.com/office/drawing/2014/main" id="{D0A71FE0-EA22-A542-93CE-4A7C2A258AF4}"/>
              </a:ext>
            </a:extLst>
          </p:cNvPr>
          <p:cNvPicPr preferRelativeResize="0"/>
          <p:nvPr/>
        </p:nvPicPr>
        <p:blipFill rotWithShape="1">
          <a:blip r:embed="rId6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 flipH="1">
            <a:off x="358994" y="2517862"/>
            <a:ext cx="618144" cy="61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36;p21" descr="Arrow, circle, circled, direcrion, left icon">
            <a:extLst>
              <a:ext uri="{FF2B5EF4-FFF2-40B4-BE49-F238E27FC236}">
                <a16:creationId xmlns:a16="http://schemas.microsoft.com/office/drawing/2014/main" id="{FC2CAB67-292E-B44F-B26A-A3F1ECC10CB6}"/>
              </a:ext>
            </a:extLst>
          </p:cNvPr>
          <p:cNvPicPr preferRelativeResize="0"/>
          <p:nvPr/>
        </p:nvPicPr>
        <p:blipFill rotWithShape="1">
          <a:blip r:embed="rId6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 flipH="1">
            <a:off x="324531" y="3403097"/>
            <a:ext cx="618144" cy="61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236;p21" descr="Arrow, circle, circled, direcrion, left icon">
            <a:extLst>
              <a:ext uri="{FF2B5EF4-FFF2-40B4-BE49-F238E27FC236}">
                <a16:creationId xmlns:a16="http://schemas.microsoft.com/office/drawing/2014/main" id="{6DF6C7DC-A688-0147-A935-C64EB4F07C59}"/>
              </a:ext>
            </a:extLst>
          </p:cNvPr>
          <p:cNvPicPr preferRelativeResize="0"/>
          <p:nvPr/>
        </p:nvPicPr>
        <p:blipFill rotWithShape="1">
          <a:blip r:embed="rId6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 flipH="1">
            <a:off x="342435" y="4165273"/>
            <a:ext cx="618144" cy="61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236;p21" descr="Arrow, circle, circled, direcrion, left icon">
            <a:extLst>
              <a:ext uri="{FF2B5EF4-FFF2-40B4-BE49-F238E27FC236}">
                <a16:creationId xmlns:a16="http://schemas.microsoft.com/office/drawing/2014/main" id="{07C8294E-C270-6242-9AF8-9608084F236E}"/>
              </a:ext>
            </a:extLst>
          </p:cNvPr>
          <p:cNvPicPr preferRelativeResize="0"/>
          <p:nvPr/>
        </p:nvPicPr>
        <p:blipFill rotWithShape="1">
          <a:blip r:embed="rId6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 flipH="1">
            <a:off x="2835735" y="5178802"/>
            <a:ext cx="618144" cy="61814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30CB9E62-6FCD-D748-9107-74B691012F8D}"/>
              </a:ext>
            </a:extLst>
          </p:cNvPr>
          <p:cNvSpPr/>
          <p:nvPr/>
        </p:nvSpPr>
        <p:spPr>
          <a:xfrm>
            <a:off x="1100229" y="2438337"/>
            <a:ext cx="3541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jačina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(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intenzitet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)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glasa</a:t>
            </a:r>
            <a:endParaRPr lang="en-HR" sz="28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57C81F-E806-C94A-81D9-FF013A27C9B3}"/>
              </a:ext>
            </a:extLst>
          </p:cNvPr>
          <p:cNvSpPr/>
          <p:nvPr/>
        </p:nvSpPr>
        <p:spPr>
          <a:xfrm>
            <a:off x="1065766" y="3374189"/>
            <a:ext cx="3953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tempo (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brzina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)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govorenja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en-HR" sz="28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58AED58-588C-434C-95A3-97489BC10D40}"/>
              </a:ext>
            </a:extLst>
          </p:cNvPr>
          <p:cNvSpPr/>
          <p:nvPr/>
        </p:nvSpPr>
        <p:spPr>
          <a:xfrm>
            <a:off x="3561654" y="5186972"/>
            <a:ext cx="3482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pokreti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geste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mimika</a:t>
            </a:r>
            <a:endParaRPr lang="en-HR" sz="2800" dirty="0"/>
          </a:p>
        </p:txBody>
      </p:sp>
    </p:spTree>
    <p:extLst>
      <p:ext uri="{BB962C8B-B14F-4D97-AF65-F5344CB8AC3E}">
        <p14:creationId xmlns:p14="http://schemas.microsoft.com/office/powerpoint/2010/main" val="109092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12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7C94C403-BC7A-6F40-9C96-A6C471DC1D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" b="-1"/>
          <a:stretch/>
        </p:blipFill>
        <p:spPr>
          <a:xfrm>
            <a:off x="580107" y="1393344"/>
            <a:ext cx="2774299" cy="4793931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873634" y="1269792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413" y="5105830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8615413" y="2151214"/>
            <a:ext cx="2256436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NAUČI VIŠE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FAFAB1-2A66-8F4C-B93E-1009619E9B15}"/>
              </a:ext>
            </a:extLst>
          </p:cNvPr>
          <p:cNvSpPr txBox="1"/>
          <p:nvPr/>
        </p:nvSpPr>
        <p:spPr>
          <a:xfrm>
            <a:off x="8778240" y="3096768"/>
            <a:ext cx="1877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rgbClr val="069C4B"/>
                </a:solidFill>
              </a:rPr>
              <a:t>DOBAR GOVOR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A9CCEA-E7B8-7642-8889-F45AF4E3F952}"/>
              </a:ext>
            </a:extLst>
          </p:cNvPr>
          <p:cNvSpPr/>
          <p:nvPr/>
        </p:nvSpPr>
        <p:spPr>
          <a:xfrm>
            <a:off x="2026240" y="502458"/>
            <a:ext cx="8680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Dobro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prouči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grafičke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organizatore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 u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udžbeniku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saznaj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obilježja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dobrog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govora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63290212-915A-9847-BA0D-96E7C62ACD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269" y="1441069"/>
            <a:ext cx="3011675" cy="446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93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8214172" y="1419999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129" y="5192542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2A7E2F6E-0D5F-2F4E-870D-621BA9FC31F2}"/>
              </a:ext>
            </a:extLst>
          </p:cNvPr>
          <p:cNvSpPr txBox="1"/>
          <p:nvPr/>
        </p:nvSpPr>
        <p:spPr>
          <a:xfrm>
            <a:off x="8185921" y="1699415"/>
            <a:ext cx="3796496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TOČNO PIŠI I GOVORI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90941ED-C193-E340-8DA6-59D811562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212" y="1448594"/>
            <a:ext cx="3179915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A9CB44-594A-F74E-A062-E625000F72D9}"/>
              </a:ext>
            </a:extLst>
          </p:cNvPr>
          <p:cNvSpPr txBox="1"/>
          <p:nvPr/>
        </p:nvSpPr>
        <p:spPr>
          <a:xfrm>
            <a:off x="8948089" y="2695519"/>
            <a:ext cx="24150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rgbClr val="069C4B"/>
                </a:solidFill>
              </a:rPr>
              <a:t>GOVOR –uspješnost </a:t>
            </a:r>
            <a:r>
              <a:rPr lang="en-US" sz="2800" b="1" dirty="0">
                <a:solidFill>
                  <a:srgbClr val="069C4B"/>
                </a:solidFill>
              </a:rPr>
              <a:t>i</a:t>
            </a:r>
            <a:r>
              <a:rPr lang="en-HR" sz="2800" b="1" dirty="0">
                <a:solidFill>
                  <a:srgbClr val="069C4B"/>
                </a:solidFill>
              </a:rPr>
              <a:t> pogreške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8DF141-236F-8549-BDAE-47033CEB0AAC}"/>
              </a:ext>
            </a:extLst>
          </p:cNvPr>
          <p:cNvSpPr txBox="1"/>
          <p:nvPr/>
        </p:nvSpPr>
        <p:spPr>
          <a:xfrm>
            <a:off x="3144807" y="191001"/>
            <a:ext cx="74622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Koja su obilježja tečnog govora? Koje su najčešće pogreške?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E8962B-A4E2-3E4A-BCA7-2F366EE11469}"/>
              </a:ext>
            </a:extLst>
          </p:cNvPr>
          <p:cNvSpPr txBox="1"/>
          <p:nvPr/>
        </p:nvSpPr>
        <p:spPr>
          <a:xfrm>
            <a:off x="395723" y="1855349"/>
            <a:ext cx="1706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rgbClr val="069C4B"/>
                </a:solidFill>
              </a:rPr>
              <a:t>TEČAN GOVOR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95C2B3-B113-F148-8C69-C37550E87D0D}"/>
              </a:ext>
            </a:extLst>
          </p:cNvPr>
          <p:cNvSpPr txBox="1"/>
          <p:nvPr/>
        </p:nvSpPr>
        <p:spPr>
          <a:xfrm>
            <a:off x="5672654" y="1861022"/>
            <a:ext cx="20166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rgbClr val="C00000"/>
                </a:solidFill>
              </a:rPr>
              <a:t>POGREŠKE U GOVORU</a:t>
            </a:r>
          </a:p>
        </p:txBody>
      </p:sp>
      <p:pic>
        <p:nvPicPr>
          <p:cNvPr id="12" name="Graphic 11" descr="Arrow: Rotate right with solid fill">
            <a:extLst>
              <a:ext uri="{FF2B5EF4-FFF2-40B4-BE49-F238E27FC236}">
                <a16:creationId xmlns:a16="http://schemas.microsoft.com/office/drawing/2014/main" id="{45E89A3B-A7B7-2E48-9FF0-F0EB25EC54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8998" y="2975593"/>
            <a:ext cx="914400" cy="914400"/>
          </a:xfrm>
          <a:prstGeom prst="rect">
            <a:avLst/>
          </a:prstGeom>
        </p:spPr>
      </p:pic>
      <p:pic>
        <p:nvPicPr>
          <p:cNvPr id="14" name="Graphic 13" descr="Arrow: Rotate left with solid fill">
            <a:extLst>
              <a:ext uri="{FF2B5EF4-FFF2-40B4-BE49-F238E27FC236}">
                <a16:creationId xmlns:a16="http://schemas.microsoft.com/office/drawing/2014/main" id="{C3E27CF9-BD3F-3C48-BCDB-70947101F5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38176" y="2971800"/>
            <a:ext cx="914400" cy="9144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57D317C-0A49-9D4E-BF3E-EF66993E4786}"/>
              </a:ext>
            </a:extLst>
          </p:cNvPr>
          <p:cNvSpPr txBox="1"/>
          <p:nvPr/>
        </p:nvSpPr>
        <p:spPr>
          <a:xfrm>
            <a:off x="0" y="3921364"/>
            <a:ext cx="270911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dirty="0"/>
              <a:t>- </a:t>
            </a:r>
            <a:r>
              <a:rPr lang="en-US" sz="2800" dirty="0"/>
              <a:t>i</a:t>
            </a:r>
            <a:r>
              <a:rPr lang="en-HR" sz="2800" dirty="0"/>
              <a:t>ma prirodan tempo, pravilno disanje, dobro je pripremljen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193131-A9FA-FC47-880F-F6E228C1D388}"/>
              </a:ext>
            </a:extLst>
          </p:cNvPr>
          <p:cNvSpPr/>
          <p:nvPr/>
        </p:nvSpPr>
        <p:spPr>
          <a:xfrm>
            <a:off x="4241350" y="4001504"/>
            <a:ext cx="424804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zastajkivanje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zamuckivanje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ponavljanja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samoispravljanja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preduge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stanke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poštapalice</a:t>
            </a:r>
            <a:endParaRPr lang="en-US" sz="2800" dirty="0">
              <a:solidFill>
                <a:srgbClr val="000000"/>
              </a:solidFill>
            </a:endParaRPr>
          </a:p>
          <a:p>
            <a:pPr algn="ctr"/>
            <a:br>
              <a:rPr lang="en-US" sz="2800" dirty="0"/>
            </a:br>
            <a:br>
              <a:rPr lang="en-US" sz="2800" dirty="0"/>
            </a:br>
            <a:endParaRPr lang="en-HR" sz="2800" dirty="0"/>
          </a:p>
        </p:txBody>
      </p:sp>
    </p:spTree>
    <p:extLst>
      <p:ext uri="{BB962C8B-B14F-4D97-AF65-F5344CB8AC3E}">
        <p14:creationId xmlns:p14="http://schemas.microsoft.com/office/powerpoint/2010/main" val="262211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9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335</Words>
  <Application>Microsoft Macintosh PowerPoint</Application>
  <PresentationFormat>Widescreen</PresentationFormat>
  <Paragraphs>57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Impact</vt:lpstr>
      <vt:lpstr>Segoe UI Black</vt:lpstr>
      <vt:lpstr>Tema sustava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prezentacija</dc:title>
  <dc:creator>Anita Šojat</dc:creator>
  <cp:lastModifiedBy>Zrinka Jurčević</cp:lastModifiedBy>
  <cp:revision>3</cp:revision>
  <dcterms:created xsi:type="dcterms:W3CDTF">2021-03-09T17:51:49Z</dcterms:created>
  <dcterms:modified xsi:type="dcterms:W3CDTF">2021-05-09T18:18:47Z</dcterms:modified>
</cp:coreProperties>
</file>